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9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5" r:id="rId14"/>
    <p:sldId id="268" r:id="rId15"/>
    <p:sldId id="270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2" r:id="rId26"/>
    <p:sldId id="281" r:id="rId27"/>
    <p:sldId id="284" r:id="rId28"/>
    <p:sldId id="287" r:id="rId29"/>
    <p:sldId id="286" r:id="rId30"/>
    <p:sldId id="285" r:id="rId31"/>
    <p:sldId id="288" r:id="rId32"/>
    <p:sldId id="289" r:id="rId33"/>
    <p:sldId id="29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18"/>
    <p:restoredTop sz="94651"/>
  </p:normalViewPr>
  <p:slideViewPr>
    <p:cSldViewPr snapToGrid="0">
      <p:cViewPr varScale="1">
        <p:scale>
          <a:sx n="110" d="100"/>
          <a:sy n="110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2B97C-9C50-D041-9461-9EF63D417967}" type="datetimeFigureOut">
              <a:rPr lang="en-US" smtClean="0"/>
              <a:t>7/31/23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D3D5-EF2A-5843-BCAB-00DA7260C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7/31/23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43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7/31/23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7/31/23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7/31/23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0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F62F2A49-99DA-6BB8-CA70-828B1DAF9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5B0B3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DB2FB-4D89-A1B2-9F5F-9C3D1D5F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Intro to Computational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A1FC3-0D88-5A7C-01CF-51DC5968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Bootstrap Primer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5B0B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36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7704B-8DCC-9624-1E6C-47B38850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F7ED3-813E-7F9F-AD25-A8E255C18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if we wanted to test whether a 6-sided dice is fair? </a:t>
            </a:r>
          </a:p>
        </p:txBody>
      </p:sp>
    </p:spTree>
    <p:extLst>
      <p:ext uri="{BB962C8B-B14F-4D97-AF65-F5344CB8AC3E}">
        <p14:creationId xmlns:p14="http://schemas.microsoft.com/office/powerpoint/2010/main" val="4226180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7704B-8DCC-9624-1E6C-47B38850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F7ED3-813E-7F9F-AD25-A8E255C18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if we wanted to test whether a 6-sided dice is fair? 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each number is exactly 1/6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null distribution is incorrect</a:t>
            </a:r>
          </a:p>
        </p:txBody>
      </p:sp>
    </p:spTree>
    <p:extLst>
      <p:ext uri="{BB962C8B-B14F-4D97-AF65-F5344CB8AC3E}">
        <p14:creationId xmlns:p14="http://schemas.microsoft.com/office/powerpoint/2010/main" val="3056095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7704B-8DCC-9624-1E6C-47B38850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F7ED3-813E-7F9F-AD25-A8E255C18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if we wanted to test whether a 6-sided dice is fair? 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each number is exactly 1/6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null distribution is incorrect</a:t>
            </a:r>
          </a:p>
          <a:p>
            <a:r>
              <a:rPr lang="en-US" sz="2400" dirty="0"/>
              <a:t>Note that the null distribution is well-defined</a:t>
            </a:r>
          </a:p>
          <a:p>
            <a:pPr lvl="1"/>
            <a:r>
              <a:rPr lang="en-US" sz="2200" dirty="0"/>
              <a:t>In statistics, we call this a “</a:t>
            </a:r>
            <a:r>
              <a:rPr lang="en-US" sz="2200" dirty="0">
                <a:solidFill>
                  <a:srgbClr val="FF0000"/>
                </a:solidFill>
              </a:rPr>
              <a:t>simple</a:t>
            </a:r>
            <a:r>
              <a:rPr lang="en-US" sz="2200" dirty="0"/>
              <a:t>” hypothesis</a:t>
            </a:r>
          </a:p>
        </p:txBody>
      </p:sp>
    </p:spTree>
    <p:extLst>
      <p:ext uri="{BB962C8B-B14F-4D97-AF65-F5344CB8AC3E}">
        <p14:creationId xmlns:p14="http://schemas.microsoft.com/office/powerpoint/2010/main" val="2352719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56693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895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r>
              <a:rPr lang="en-US" sz="2400" dirty="0"/>
              <a:t>We only care about the total probability of rolling an even number is half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14420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r>
              <a:rPr lang="en-US" sz="2400" dirty="0"/>
              <a:t>We only care about the total probability of rolling an even number is half</a:t>
            </a:r>
          </a:p>
          <a:p>
            <a:pPr lvl="1"/>
            <a:r>
              <a:rPr lang="en-US" sz="2200" dirty="0"/>
              <a:t>Possibility 1: P(X = 2) = P(X = 4) = P(X = 6) = 1/6 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5473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r>
              <a:rPr lang="en-US" sz="2400" dirty="0"/>
              <a:t>We only care about the total probability of rolling an even number is half</a:t>
            </a:r>
          </a:p>
          <a:p>
            <a:pPr lvl="1"/>
            <a:r>
              <a:rPr lang="en-US" sz="2200" dirty="0"/>
              <a:t>Possibility 1: P(X = 2) = P(X = 4) = P(X = 6) = 1/6 </a:t>
            </a:r>
          </a:p>
          <a:p>
            <a:pPr lvl="1"/>
            <a:r>
              <a:rPr lang="en-US" sz="2200" dirty="0"/>
              <a:t>Possibility 2: P(X = 2) = P(X = 4) = 0 and P(X = 6) = 1/2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8393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r>
              <a:rPr lang="en-US" sz="2400" dirty="0"/>
              <a:t>We only care about the total probability of rolling an even number is half</a:t>
            </a:r>
          </a:p>
          <a:p>
            <a:pPr lvl="1"/>
            <a:r>
              <a:rPr lang="en-US" sz="2200" dirty="0"/>
              <a:t>Possibility 1: P(X = 2) = P(X = 4) = P(X = 6) = 1/6 </a:t>
            </a:r>
          </a:p>
          <a:p>
            <a:pPr lvl="1"/>
            <a:r>
              <a:rPr lang="en-US" sz="2200" dirty="0"/>
              <a:t>Possibility 2: P(X = 2) = P(X = 4) = 0 and P(X = 6) = 1/2</a:t>
            </a:r>
          </a:p>
          <a:p>
            <a:pPr lvl="1"/>
            <a:r>
              <a:rPr lang="en-US" sz="2200" dirty="0"/>
              <a:t>Possibility 3: P(X = 2) = 1/4 and P(X = 4) = P(X = 6) = 1/8</a:t>
            </a:r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1850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E7AA-C0AD-7E9F-C740-D59B9674B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Fair Dice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AA230-019A-F309-87D7-F6E8F735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What if we care about whether a 6-sided dice rolls an even number half of the time?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The probability of rolling an even number is half</a:t>
            </a:r>
          </a:p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r>
              <a:rPr lang="en-US" sz="2400" dirty="0"/>
              <a:t>: The probability of rolling an even number is not half</a:t>
            </a:r>
          </a:p>
          <a:p>
            <a:r>
              <a:rPr lang="en-US" sz="2400" dirty="0"/>
              <a:t>We only care about the total probability of rolling an even number is half</a:t>
            </a:r>
          </a:p>
          <a:p>
            <a:pPr lvl="1"/>
            <a:r>
              <a:rPr lang="en-US" sz="2200" dirty="0"/>
              <a:t>Possibility 1: P(X = 2) = P(X = 4) = P(X = 6) = 1/6 </a:t>
            </a:r>
          </a:p>
          <a:p>
            <a:pPr lvl="1"/>
            <a:r>
              <a:rPr lang="en-US" sz="2200" dirty="0"/>
              <a:t>Possibility 2: P(X = 2) = P(X = 4) = 0 and P(X = 6) = 1/2</a:t>
            </a:r>
          </a:p>
          <a:p>
            <a:pPr lvl="1"/>
            <a:r>
              <a:rPr lang="en-US" sz="2200" dirty="0"/>
              <a:t>Possibility 3: P(X = 2) = 1/4 and P(X = 4) = P(X = 6) = 1/8</a:t>
            </a:r>
          </a:p>
          <a:p>
            <a:pPr lvl="1"/>
            <a:r>
              <a:rPr lang="en-US" sz="2200" dirty="0"/>
              <a:t>When there are multiple possibilities, we call this a </a:t>
            </a:r>
            <a:r>
              <a:rPr lang="en-US" sz="2200" dirty="0">
                <a:solidFill>
                  <a:srgbClr val="FF0000"/>
                </a:solidFill>
              </a:rPr>
              <a:t>composite </a:t>
            </a:r>
            <a:r>
              <a:rPr lang="en-US" sz="2200" dirty="0"/>
              <a:t>hypothesis</a:t>
            </a:r>
          </a:p>
          <a:p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60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8D68-910D-95C5-B607-67EAB4BC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4462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5CB7-3C34-5B52-E7EC-C79277CA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8E6E-0312-A0CD-49CF-600BEB33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bootstrapping, we can solve the issue of the </a:t>
            </a:r>
            <a:r>
              <a:rPr lang="en-US" dirty="0">
                <a:solidFill>
                  <a:srgbClr val="FF0000"/>
                </a:solidFill>
              </a:rPr>
              <a:t>composite</a:t>
            </a:r>
            <a:r>
              <a:rPr lang="en-US" dirty="0"/>
              <a:t> hypothesis</a:t>
            </a:r>
          </a:p>
        </p:txBody>
      </p:sp>
    </p:spTree>
    <p:extLst>
      <p:ext uri="{BB962C8B-B14F-4D97-AF65-F5344CB8AC3E}">
        <p14:creationId xmlns:p14="http://schemas.microsoft.com/office/powerpoint/2010/main" val="4158795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5CB7-3C34-5B52-E7EC-C79277CA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8E6E-0312-A0CD-49CF-600BEB33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bootstrapping, we can solve the issue of the </a:t>
            </a:r>
            <a:r>
              <a:rPr lang="en-US" dirty="0">
                <a:solidFill>
                  <a:srgbClr val="FF0000"/>
                </a:solidFill>
              </a:rPr>
              <a:t>composite</a:t>
            </a:r>
            <a:r>
              <a:rPr lang="en-US" dirty="0"/>
              <a:t> hypothesis</a:t>
            </a:r>
          </a:p>
          <a:p>
            <a:r>
              <a:rPr lang="en-US" dirty="0"/>
              <a:t>Idea: Since we know the data comes from some distribution, we can do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2445131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5CB7-3C34-5B52-E7EC-C79277CA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8E6E-0312-A0CD-49CF-600BEB33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bootstrapping, we can solve the issue of the </a:t>
            </a:r>
            <a:r>
              <a:rPr lang="en-US" dirty="0">
                <a:solidFill>
                  <a:srgbClr val="FF0000"/>
                </a:solidFill>
              </a:rPr>
              <a:t>composite</a:t>
            </a:r>
            <a:r>
              <a:rPr lang="en-US" dirty="0"/>
              <a:t> hypothesis</a:t>
            </a:r>
          </a:p>
          <a:p>
            <a:r>
              <a:rPr lang="en-US" dirty="0"/>
              <a:t>Idea: Since we know the data comes from some distribution, we can do the following:</a:t>
            </a:r>
          </a:p>
          <a:p>
            <a:pPr lvl="1"/>
            <a:r>
              <a:rPr lang="en-US" dirty="0"/>
              <a:t>Estimate the distribution using statistics from the original data (parametric bootstrapping)</a:t>
            </a:r>
          </a:p>
        </p:txBody>
      </p:sp>
    </p:spTree>
    <p:extLst>
      <p:ext uri="{BB962C8B-B14F-4D97-AF65-F5344CB8AC3E}">
        <p14:creationId xmlns:p14="http://schemas.microsoft.com/office/powerpoint/2010/main" val="3920968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5CB7-3C34-5B52-E7EC-C79277CA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8E6E-0312-A0CD-49CF-600BEB33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bootstrapping, we can solve the issue of the </a:t>
            </a:r>
            <a:r>
              <a:rPr lang="en-US" dirty="0">
                <a:solidFill>
                  <a:srgbClr val="FF0000"/>
                </a:solidFill>
              </a:rPr>
              <a:t>composite</a:t>
            </a:r>
            <a:r>
              <a:rPr lang="en-US" dirty="0"/>
              <a:t> hypothesis</a:t>
            </a:r>
          </a:p>
          <a:p>
            <a:r>
              <a:rPr lang="en-US" dirty="0"/>
              <a:t>Idea: Since we know the data comes from some distribution, we can do the following:</a:t>
            </a:r>
          </a:p>
          <a:p>
            <a:pPr lvl="1"/>
            <a:r>
              <a:rPr lang="en-US" dirty="0"/>
              <a:t>Estimate the distribution using statistics from the original data (parametric bootstrapping)</a:t>
            </a:r>
          </a:p>
          <a:p>
            <a:pPr lvl="1"/>
            <a:r>
              <a:rPr lang="en-US" dirty="0"/>
              <a:t>Sample with replacement from the data (nonparametric bootstrapping)</a:t>
            </a:r>
          </a:p>
        </p:txBody>
      </p:sp>
    </p:spTree>
    <p:extLst>
      <p:ext uri="{BB962C8B-B14F-4D97-AF65-F5344CB8AC3E}">
        <p14:creationId xmlns:p14="http://schemas.microsoft.com/office/powerpoint/2010/main" val="4132251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5CB7-3C34-5B52-E7EC-C79277CA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8E6E-0312-A0CD-49CF-600BEB33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bootstrapping, we can solve the issue of the </a:t>
            </a:r>
            <a:r>
              <a:rPr lang="en-US" dirty="0">
                <a:solidFill>
                  <a:srgbClr val="FF0000"/>
                </a:solidFill>
              </a:rPr>
              <a:t>composite</a:t>
            </a:r>
            <a:r>
              <a:rPr lang="en-US" dirty="0"/>
              <a:t> hypothesis</a:t>
            </a:r>
          </a:p>
          <a:p>
            <a:r>
              <a:rPr lang="en-US" dirty="0"/>
              <a:t>Idea: Since we know the data comes from some distribution, we can do the following:</a:t>
            </a:r>
          </a:p>
          <a:p>
            <a:pPr lvl="1"/>
            <a:r>
              <a:rPr lang="en-US" dirty="0"/>
              <a:t>Estimate the distribution using statistics from the original data (parametric bootstrapping)</a:t>
            </a:r>
          </a:p>
          <a:p>
            <a:pPr lvl="1"/>
            <a:r>
              <a:rPr lang="en-US" dirty="0"/>
              <a:t>Sample with replacement from the data (nonparametric bootstrapping)</a:t>
            </a:r>
          </a:p>
          <a:p>
            <a:pPr lvl="1"/>
            <a:r>
              <a:rPr lang="en-US" dirty="0"/>
              <a:t>Something in between (semiparametric bootstrapping)</a:t>
            </a:r>
          </a:p>
        </p:txBody>
      </p:sp>
    </p:spTree>
    <p:extLst>
      <p:ext uri="{BB962C8B-B14F-4D97-AF65-F5344CB8AC3E}">
        <p14:creationId xmlns:p14="http://schemas.microsoft.com/office/powerpoint/2010/main" val="10521728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3A102-18D6-1AAE-5090-FD81EB9CE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440B-4EBC-494E-C067-0F102FCF70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Parametric</a:t>
            </a:r>
          </a:p>
          <a:p>
            <a:r>
              <a:rPr lang="en-US" dirty="0"/>
              <a:t>Propose reasonable distribution for data and estimate parameters</a:t>
            </a:r>
          </a:p>
          <a:p>
            <a:r>
              <a:rPr lang="en-US" dirty="0"/>
              <a:t>Let B be a large integer (Think B as infinity)</a:t>
            </a:r>
          </a:p>
          <a:p>
            <a:r>
              <a:rPr lang="en-US" dirty="0"/>
              <a:t>For b = 1, 2, … , B</a:t>
            </a:r>
          </a:p>
          <a:p>
            <a:pPr lvl="1"/>
            <a:r>
              <a:rPr lang="en-US" sz="1800" dirty="0"/>
              <a:t>Generate a sample of size n from the null (proposed) distribution</a:t>
            </a:r>
          </a:p>
          <a:p>
            <a:pPr lvl="1"/>
            <a:r>
              <a:rPr lang="en-US" sz="1800" dirty="0"/>
              <a:t>Compute any interesting values and test statistic</a:t>
            </a:r>
          </a:p>
          <a:p>
            <a:r>
              <a:rPr lang="en-US" dirty="0"/>
              <a:t>Compute p-value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A7EB2-0BBC-2C1E-A02A-3ACF30CB50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Nonparametric</a:t>
            </a:r>
            <a:endParaRPr lang="en-US" dirty="0"/>
          </a:p>
          <a:p>
            <a:r>
              <a:rPr lang="en-US" dirty="0"/>
              <a:t>Let B be a large integer (Think B as infinity)</a:t>
            </a:r>
          </a:p>
          <a:p>
            <a:r>
              <a:rPr lang="en-US" dirty="0"/>
              <a:t>For b = 1, 2, … , B</a:t>
            </a:r>
          </a:p>
          <a:p>
            <a:pPr lvl="1"/>
            <a:r>
              <a:rPr lang="en-US" sz="1800" dirty="0"/>
              <a:t>Sample with replacement from the original data until a sample </a:t>
            </a:r>
            <a:r>
              <a:rPr lang="en-US" sz="1800"/>
              <a:t>of size n</a:t>
            </a:r>
            <a:endParaRPr lang="en-US" sz="1800" dirty="0"/>
          </a:p>
          <a:p>
            <a:pPr lvl="1"/>
            <a:r>
              <a:rPr lang="en-US" sz="1800" dirty="0"/>
              <a:t>Compute any interesting values and test statistic</a:t>
            </a:r>
          </a:p>
          <a:p>
            <a:r>
              <a:rPr lang="en-US" dirty="0"/>
              <a:t>Compute p-value</a:t>
            </a:r>
          </a:p>
          <a:p>
            <a:pPr marL="0" indent="0">
              <a:buNone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849661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3A102-18D6-1AAE-5090-FD81EB9CE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440B-4EBC-494E-C067-0F102FCF70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Parametric</a:t>
            </a:r>
          </a:p>
          <a:p>
            <a:r>
              <a:rPr lang="en-US" dirty="0">
                <a:solidFill>
                  <a:srgbClr val="FF0000"/>
                </a:solidFill>
              </a:rPr>
              <a:t>Propose reasonable distribution for data and estimate parameters</a:t>
            </a:r>
          </a:p>
          <a:p>
            <a:r>
              <a:rPr lang="en-US" dirty="0"/>
              <a:t>Let B be a large integer (Think B as infinity)</a:t>
            </a:r>
          </a:p>
          <a:p>
            <a:r>
              <a:rPr lang="en-US" dirty="0"/>
              <a:t>For b = 1, 2, … , B</a:t>
            </a:r>
          </a:p>
          <a:p>
            <a:pPr lvl="1"/>
            <a:r>
              <a:rPr lang="en-US" sz="1800" dirty="0"/>
              <a:t>Generate a sample of size n from the null (proposed) distribution</a:t>
            </a:r>
          </a:p>
          <a:p>
            <a:pPr lvl="1"/>
            <a:r>
              <a:rPr lang="en-US" sz="1800" dirty="0"/>
              <a:t>Compute any interesting values and test statistic</a:t>
            </a:r>
          </a:p>
          <a:p>
            <a:r>
              <a:rPr lang="en-US" dirty="0"/>
              <a:t>Compute p-value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A7EB2-0BBC-2C1E-A02A-3ACF30CB50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Nonparametric</a:t>
            </a:r>
            <a:endParaRPr lang="en-US" dirty="0"/>
          </a:p>
          <a:p>
            <a:r>
              <a:rPr lang="en-US" dirty="0"/>
              <a:t>Let B be a large integer (Think B as infinity)</a:t>
            </a:r>
          </a:p>
          <a:p>
            <a:r>
              <a:rPr lang="en-US" dirty="0"/>
              <a:t>For b = 1, 2, … , B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Sample with replacement from the original data until a sample of size n</a:t>
            </a:r>
          </a:p>
          <a:p>
            <a:pPr lvl="1"/>
            <a:r>
              <a:rPr lang="en-US" sz="1800" dirty="0"/>
              <a:t>Compute any interesting values and test statistic</a:t>
            </a:r>
          </a:p>
          <a:p>
            <a:r>
              <a:rPr lang="en-US" dirty="0"/>
              <a:t>Compute p-value</a:t>
            </a:r>
          </a:p>
          <a:p>
            <a:pPr marL="0" indent="0">
              <a:buNone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727648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071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</p:txBody>
      </p:sp>
    </p:spTree>
    <p:extLst>
      <p:ext uri="{BB962C8B-B14F-4D97-AF65-F5344CB8AC3E}">
        <p14:creationId xmlns:p14="http://schemas.microsoft.com/office/powerpoint/2010/main" val="2788470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  <a:p>
            <a:pPr lvl="1"/>
            <a:r>
              <a:rPr lang="en-US" dirty="0"/>
              <a:t>Suppose we are able to propose a reasonable probability distribution function for our data </a:t>
            </a:r>
          </a:p>
        </p:txBody>
      </p:sp>
    </p:spTree>
    <p:extLst>
      <p:ext uri="{BB962C8B-B14F-4D97-AF65-F5344CB8AC3E}">
        <p14:creationId xmlns:p14="http://schemas.microsoft.com/office/powerpoint/2010/main" val="1557196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8D68-910D-95C5-B607-67EAB4BC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 B be a large integer (Think B as infinity)</a:t>
            </a:r>
          </a:p>
        </p:txBody>
      </p:sp>
    </p:spTree>
    <p:extLst>
      <p:ext uri="{BB962C8B-B14F-4D97-AF65-F5344CB8AC3E}">
        <p14:creationId xmlns:p14="http://schemas.microsoft.com/office/powerpoint/2010/main" val="1498425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  <a:p>
            <a:pPr lvl="1"/>
            <a:r>
              <a:rPr lang="en-US" dirty="0"/>
              <a:t>Suppose we are able to propose a reasonable probability distribution function for our data </a:t>
            </a:r>
          </a:p>
          <a:p>
            <a:pPr lvl="1"/>
            <a:r>
              <a:rPr lang="en-US" dirty="0"/>
              <a:t>We can estimate parameters of the distribution based on the data</a:t>
            </a:r>
          </a:p>
          <a:p>
            <a:pPr lvl="1"/>
            <a:r>
              <a:rPr lang="en-US" dirty="0"/>
              <a:t>Procedure follows similarly to Monte Carlo</a:t>
            </a:r>
          </a:p>
        </p:txBody>
      </p:sp>
    </p:spTree>
    <p:extLst>
      <p:ext uri="{BB962C8B-B14F-4D97-AF65-F5344CB8AC3E}">
        <p14:creationId xmlns:p14="http://schemas.microsoft.com/office/powerpoint/2010/main" val="50943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  <a:p>
            <a:pPr lvl="1"/>
            <a:r>
              <a:rPr lang="en-US" dirty="0"/>
              <a:t>Suppose we are able to propose a reasonable probability distribution function for our data </a:t>
            </a:r>
          </a:p>
          <a:p>
            <a:pPr lvl="1"/>
            <a:r>
              <a:rPr lang="en-US" dirty="0"/>
              <a:t>We can estimate parameters of the distribution based on the data</a:t>
            </a:r>
          </a:p>
          <a:p>
            <a:pPr lvl="1"/>
            <a:r>
              <a:rPr lang="en-US" dirty="0"/>
              <a:t>Procedure follows similarly to Monte Carlo</a:t>
            </a:r>
          </a:p>
          <a:p>
            <a:r>
              <a:rPr lang="en-US" dirty="0"/>
              <a:t>Nonparametric</a:t>
            </a:r>
          </a:p>
        </p:txBody>
      </p:sp>
    </p:spTree>
    <p:extLst>
      <p:ext uri="{BB962C8B-B14F-4D97-AF65-F5344CB8AC3E}">
        <p14:creationId xmlns:p14="http://schemas.microsoft.com/office/powerpoint/2010/main" val="1230998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  <a:p>
            <a:pPr lvl="1"/>
            <a:r>
              <a:rPr lang="en-US" dirty="0"/>
              <a:t>Suppose we are able to propose a reasonable probability distribution function for our data </a:t>
            </a:r>
          </a:p>
          <a:p>
            <a:pPr lvl="1"/>
            <a:r>
              <a:rPr lang="en-US" dirty="0"/>
              <a:t>We can estimate parameters of the distribution based on the data</a:t>
            </a:r>
          </a:p>
          <a:p>
            <a:pPr lvl="1"/>
            <a:r>
              <a:rPr lang="en-US" dirty="0"/>
              <a:t>Procedure follows similarly to Monte Carlo</a:t>
            </a:r>
          </a:p>
          <a:p>
            <a:r>
              <a:rPr lang="en-US" dirty="0"/>
              <a:t>Nonparametric</a:t>
            </a:r>
          </a:p>
          <a:p>
            <a:pPr lvl="1"/>
            <a:r>
              <a:rPr lang="en-US" dirty="0"/>
              <a:t>Suppose we are not able to propose a reasonable probability distribution function for our data</a:t>
            </a:r>
          </a:p>
        </p:txBody>
      </p:sp>
    </p:spTree>
    <p:extLst>
      <p:ext uri="{BB962C8B-B14F-4D97-AF65-F5344CB8AC3E}">
        <p14:creationId xmlns:p14="http://schemas.microsoft.com/office/powerpoint/2010/main" val="1280203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EE53-9F02-186F-9CF0-2A57CF81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85F02-7936-8551-874E-994EBB95B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Parametric</a:t>
            </a:r>
          </a:p>
          <a:p>
            <a:pPr lvl="1"/>
            <a:r>
              <a:rPr lang="en-US" dirty="0"/>
              <a:t>Suppose we are able to propose a reasonable probability distribution function for our data </a:t>
            </a:r>
          </a:p>
          <a:p>
            <a:pPr lvl="1"/>
            <a:r>
              <a:rPr lang="en-US" dirty="0"/>
              <a:t>We can estimate parameters of the distribution based on the data</a:t>
            </a:r>
          </a:p>
          <a:p>
            <a:pPr lvl="1"/>
            <a:r>
              <a:rPr lang="en-US" dirty="0"/>
              <a:t>Procedure follows similarly to Monte Carlo</a:t>
            </a:r>
          </a:p>
          <a:p>
            <a:r>
              <a:rPr lang="en-US" dirty="0"/>
              <a:t>Nonparametric</a:t>
            </a:r>
          </a:p>
          <a:p>
            <a:pPr lvl="1"/>
            <a:r>
              <a:rPr lang="en-US" dirty="0"/>
              <a:t>Suppose we are not able to propose a reasonable probability distribution function for our data</a:t>
            </a:r>
          </a:p>
          <a:p>
            <a:pPr lvl="1"/>
            <a:r>
              <a:rPr lang="en-US" dirty="0"/>
              <a:t>If we sample and resample from our data, that is just like sampling from the original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70860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8D68-910D-95C5-B607-67EAB4BC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 B be a large integer (Think B as infinity)</a:t>
            </a:r>
          </a:p>
          <a:p>
            <a:r>
              <a:rPr lang="en-US" sz="2400" dirty="0"/>
              <a:t>For b = 1, 2, … , B</a:t>
            </a:r>
          </a:p>
        </p:txBody>
      </p:sp>
    </p:spTree>
    <p:extLst>
      <p:ext uri="{BB962C8B-B14F-4D97-AF65-F5344CB8AC3E}">
        <p14:creationId xmlns:p14="http://schemas.microsoft.com/office/powerpoint/2010/main" val="4258007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8D68-910D-95C5-B607-67EAB4BC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 B be a large integer (Think B as infinity)</a:t>
            </a:r>
          </a:p>
          <a:p>
            <a:r>
              <a:rPr lang="en-US" sz="2400" dirty="0"/>
              <a:t>For b = 1, 2, … , B</a:t>
            </a:r>
          </a:p>
          <a:p>
            <a:pPr lvl="1"/>
            <a:r>
              <a:rPr lang="en-US" sz="2400" dirty="0"/>
              <a:t>Generate a sample of size n from the null (proposed) distribution</a:t>
            </a:r>
          </a:p>
          <a:p>
            <a:pPr lvl="1"/>
            <a:r>
              <a:rPr lang="en-US" sz="2400" dirty="0"/>
              <a:t>Compute any interesting values and test statistic</a:t>
            </a:r>
          </a:p>
        </p:txBody>
      </p:sp>
    </p:spTree>
    <p:extLst>
      <p:ext uri="{BB962C8B-B14F-4D97-AF65-F5344CB8AC3E}">
        <p14:creationId xmlns:p14="http://schemas.microsoft.com/office/powerpoint/2010/main" val="426677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68D68-910D-95C5-B607-67EAB4BC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 B be a large integer (Think B as infinity)</a:t>
            </a:r>
          </a:p>
          <a:p>
            <a:r>
              <a:rPr lang="en-US" sz="2400" dirty="0"/>
              <a:t>For b = 1, 2, … , B</a:t>
            </a:r>
          </a:p>
          <a:p>
            <a:pPr lvl="1"/>
            <a:r>
              <a:rPr lang="en-US" sz="2400" dirty="0"/>
              <a:t>Generate a sample of size n from the null (proposed) distribution</a:t>
            </a:r>
          </a:p>
          <a:p>
            <a:pPr lvl="1"/>
            <a:r>
              <a:rPr lang="en-US" sz="2400" dirty="0"/>
              <a:t>Compute any interesting values and test statistic</a:t>
            </a:r>
          </a:p>
          <a:p>
            <a:r>
              <a:rPr lang="en-US" sz="2400" dirty="0"/>
              <a:t>Compute p-value</a:t>
            </a:r>
          </a:p>
        </p:txBody>
      </p:sp>
    </p:spTree>
    <p:extLst>
      <p:ext uri="{BB962C8B-B14F-4D97-AF65-F5344CB8AC3E}">
        <p14:creationId xmlns:p14="http://schemas.microsoft.com/office/powerpoint/2010/main" val="120769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Let B be a large integer (Think B as infinity)</a:t>
                </a:r>
              </a:p>
              <a:p>
                <a:r>
                  <a:rPr lang="en-US" sz="2400" dirty="0"/>
                  <a:t>For b = 1, 2, … , B</a:t>
                </a:r>
              </a:p>
              <a:p>
                <a:pPr lvl="1"/>
                <a:r>
                  <a:rPr lang="en-US" sz="2400" dirty="0"/>
                  <a:t>Generate a sample of size n from the null (proposed) distribution</a:t>
                </a:r>
              </a:p>
              <a:p>
                <a:pPr lvl="1"/>
                <a:r>
                  <a:rPr lang="en-US" sz="2400" dirty="0"/>
                  <a:t>Compute any interesting values and test statistic</a:t>
                </a:r>
              </a:p>
              <a:p>
                <a:r>
                  <a:rPr lang="en-US" sz="2400" dirty="0"/>
                  <a:t>Compute p-value</a:t>
                </a:r>
              </a:p>
              <a:p>
                <a:pPr lvl="1"/>
                <a:r>
                  <a:rPr lang="en-US" sz="2400" dirty="0"/>
                  <a:t>Define an estimated p-value as the following: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𝑣𝑎𝑙𝑢𝑒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#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𝑚𝑜𝑟𝑒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𝑒𝑥𝑡𝑟𝑒𝑚𝑒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𝑡𝑒𝑠𝑡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𝑠𝑡𝑎𝑡𝑖𝑠𝑡𝑖𝑐𝑠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3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3928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Let B be a large integer (Think B as infinity)</a:t>
                </a:r>
              </a:p>
              <a:p>
                <a:r>
                  <a:rPr lang="en-US" sz="2400" dirty="0"/>
                  <a:t>For b = 1, 2, … , B</a:t>
                </a:r>
              </a:p>
              <a:p>
                <a:pPr lvl="1"/>
                <a:r>
                  <a:rPr lang="en-US" sz="2400" dirty="0"/>
                  <a:t>Generate a sample of size n from the </a:t>
                </a:r>
                <a:r>
                  <a:rPr lang="en-US" sz="2400" dirty="0">
                    <a:solidFill>
                      <a:srgbClr val="FF0000"/>
                    </a:solidFill>
                  </a:rPr>
                  <a:t>null (proposed) distribution</a:t>
                </a:r>
              </a:p>
              <a:p>
                <a:pPr lvl="1"/>
                <a:r>
                  <a:rPr lang="en-US" sz="2400" dirty="0"/>
                  <a:t>Compute any interesting values and test statistic</a:t>
                </a:r>
              </a:p>
              <a:p>
                <a:r>
                  <a:rPr lang="en-US" sz="2400" dirty="0"/>
                  <a:t>Compute p-value</a:t>
                </a:r>
              </a:p>
              <a:p>
                <a:pPr lvl="1"/>
                <a:r>
                  <a:rPr lang="en-US" sz="2400" dirty="0"/>
                  <a:t>Define an estimated p-value as the following: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𝑣𝑎𝑙𝑢𝑒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#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𝑚𝑜𝑟𝑒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𝑒𝑥𝑡𝑟𝑒𝑚𝑒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𝑡𝑒𝑠𝑡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𝑠𝑡𝑎𝑡𝑖𝑠𝑡𝑖𝑐𝑠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3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453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3ACC-1121-C4A7-989C-4DB33DCC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Monte Carlo Procedure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Let B be a large integer (Think B as infinity)</a:t>
                </a:r>
              </a:p>
              <a:p>
                <a:r>
                  <a:rPr lang="en-US" sz="2400" dirty="0"/>
                  <a:t>For b = 1, 2, … , B</a:t>
                </a:r>
              </a:p>
              <a:p>
                <a:pPr lvl="1"/>
                <a:r>
                  <a:rPr lang="en-US" sz="2400" dirty="0"/>
                  <a:t>Generate a sample of size n from the </a:t>
                </a:r>
                <a:r>
                  <a:rPr lang="en-US" sz="2400" dirty="0">
                    <a:solidFill>
                      <a:srgbClr val="FF0000"/>
                    </a:solidFill>
                  </a:rPr>
                  <a:t>null (proposed) distribution</a:t>
                </a:r>
              </a:p>
              <a:p>
                <a:pPr lvl="1"/>
                <a:r>
                  <a:rPr lang="en-US" sz="2400" dirty="0"/>
                  <a:t>Compute any interesting values and test statistic</a:t>
                </a:r>
              </a:p>
              <a:p>
                <a:r>
                  <a:rPr lang="en-US" sz="2400" dirty="0"/>
                  <a:t>Compute p-value</a:t>
                </a:r>
              </a:p>
              <a:p>
                <a:pPr lvl="1"/>
                <a:r>
                  <a:rPr lang="en-US" sz="2400" dirty="0"/>
                  <a:t>Define an estimated p-value as the following: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𝑣𝑎𝑙𝑢𝑒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#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𝑚𝑜𝑟𝑒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𝑒𝑥𝑡𝑟𝑒𝑚𝑒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𝑡𝑒𝑠𝑡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𝑠𝑡𝑎𝑡𝑖𝑠𝑡𝑖𝑐𝑠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968D68-910D-95C5-B607-67EAB4BC62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3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674CD9-2C13-02E7-505B-493BF3CADE9E}"/>
              </a:ext>
            </a:extLst>
          </p:cNvPr>
          <p:cNvCxnSpPr/>
          <p:nvPr/>
        </p:nvCxnSpPr>
        <p:spPr>
          <a:xfrm flipH="1" flipV="1">
            <a:off x="8657863" y="3429000"/>
            <a:ext cx="462988" cy="12703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67D811-50F5-B604-43B6-78133AF03814}"/>
              </a:ext>
            </a:extLst>
          </p:cNvPr>
          <p:cNvSpPr txBox="1"/>
          <p:nvPr/>
        </p:nvSpPr>
        <p:spPr>
          <a:xfrm>
            <a:off x="7720545" y="4843807"/>
            <a:ext cx="3645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Issue: We may not know or fully specify this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021657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1196</TotalTime>
  <Words>1718</Words>
  <Application>Microsoft Macintosh PowerPoint</Application>
  <PresentationFormat>Widescreen</PresentationFormat>
  <Paragraphs>177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Calibri</vt:lpstr>
      <vt:lpstr>Cambria Math</vt:lpstr>
      <vt:lpstr>Garamond</vt:lpstr>
      <vt:lpstr>Gill Sans MT</vt:lpstr>
      <vt:lpstr>SavonVTI</vt:lpstr>
      <vt:lpstr>Intro to Computational Statistics</vt:lpstr>
      <vt:lpstr>Review: Monte Carlo Procedure</vt:lpstr>
      <vt:lpstr>Review: Monte Carlo Procedure</vt:lpstr>
      <vt:lpstr>Review: Monte Carlo Procedure</vt:lpstr>
      <vt:lpstr>Review: Monte Carlo Procedure</vt:lpstr>
      <vt:lpstr>Review: Monte Carlo Procedure</vt:lpstr>
      <vt:lpstr>Review: Monte Carlo Procedure</vt:lpstr>
      <vt:lpstr>Review: Monte Carlo Procedure</vt:lpstr>
      <vt:lpstr>Review: Monte Carlo Procedure</vt:lpstr>
      <vt:lpstr>Review: Fair Dice Example</vt:lpstr>
      <vt:lpstr>Review: Fair Dice Example</vt:lpstr>
      <vt:lpstr>Review: Fair Dice Example</vt:lpstr>
      <vt:lpstr>Modified Fair Dice Example</vt:lpstr>
      <vt:lpstr>Modified Fair Dice Example</vt:lpstr>
      <vt:lpstr>Modified Fair Dice Example</vt:lpstr>
      <vt:lpstr>Modified Fair Dice Example</vt:lpstr>
      <vt:lpstr>Modified Fair Dice Example</vt:lpstr>
      <vt:lpstr>Modified Fair Dice Example</vt:lpstr>
      <vt:lpstr>Modified Fair Dice Example</vt:lpstr>
      <vt:lpstr>Bootstrap to the Rescue!</vt:lpstr>
      <vt:lpstr>Bootstrap to the Rescue!</vt:lpstr>
      <vt:lpstr>Bootstrap to the Rescue!</vt:lpstr>
      <vt:lpstr>Bootstrap to the Rescue!</vt:lpstr>
      <vt:lpstr>Bootstrap to the Rescue!</vt:lpstr>
      <vt:lpstr>Bootstrapping Procedures</vt:lpstr>
      <vt:lpstr>Bootstrapping Procedures</vt:lpstr>
      <vt:lpstr>Why does this work?</vt:lpstr>
      <vt:lpstr>Why does this work?</vt:lpstr>
      <vt:lpstr>Why does this work?</vt:lpstr>
      <vt:lpstr>Why does this work?</vt:lpstr>
      <vt:lpstr>Why does this work?</vt:lpstr>
      <vt:lpstr>Why does this work?</vt:lpstr>
      <vt:lpstr>Why does this work?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Computational Statistics</dc:title>
  <dc:creator>Swee, Steven</dc:creator>
  <cp:lastModifiedBy>Swee, Steven</cp:lastModifiedBy>
  <cp:revision>81</cp:revision>
  <dcterms:created xsi:type="dcterms:W3CDTF">2023-06-22T19:14:49Z</dcterms:created>
  <dcterms:modified xsi:type="dcterms:W3CDTF">2023-08-01T00:20:12Z</dcterms:modified>
</cp:coreProperties>
</file>

<file path=docProps/thumbnail.jpeg>
</file>